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69" r:id="rId16"/>
    <p:sldId id="270" r:id="rId17"/>
    <p:sldId id="274" r:id="rId18"/>
    <p:sldId id="276" r:id="rId19"/>
    <p:sldId id="271" r:id="rId20"/>
    <p:sldId id="272" r:id="rId21"/>
    <p:sldId id="273" r:id="rId22"/>
  </p:sldIdLst>
  <p:sldSz cx="18288000" cy="10287000"/>
  <p:notesSz cx="6858000" cy="9144000"/>
  <p:embeddedFontLst>
    <p:embeddedFont>
      <p:font typeface="Arial Bold" panose="020B0704020202020204" pitchFamily="34" charset="0"/>
      <p:regular r:id="rId24"/>
      <p:bold r:id="rId25"/>
    </p:embeddedFont>
    <p:embeddedFont>
      <p:font typeface="Arimo Bold" panose="020B0604020202020204" charset="0"/>
      <p:regular r:id="rId26"/>
      <p:bold r:id="rId27"/>
    </p:embeddedFont>
    <p:embeddedFont>
      <p:font typeface="DM Sans" pitchFamily="2" charset="0"/>
      <p:regular r:id="rId28"/>
      <p:italic r:id="rId29"/>
    </p:embeddedFont>
    <p:embeddedFont>
      <p:font typeface="Inter" panose="020B0604020202020204" charset="0"/>
      <p:regular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Italics" panose="020B0604020202020204" charset="0"/>
      <p:regular r:id="rId39"/>
      <p: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06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96756" y="10"/>
            <a:ext cx="6091250" cy="4061140"/>
          </a:xfrm>
          <a:custGeom>
            <a:avLst/>
            <a:gdLst/>
            <a:ahLst/>
            <a:cxnLst/>
            <a:rect l="l" t="t" r="r" b="b"/>
            <a:pathLst>
              <a:path w="6091250" h="4061140">
                <a:moveTo>
                  <a:pt x="0" y="0"/>
                </a:moveTo>
                <a:lnTo>
                  <a:pt x="6091250" y="0"/>
                </a:lnTo>
                <a:lnTo>
                  <a:pt x="6091250" y="4061140"/>
                </a:lnTo>
                <a:lnTo>
                  <a:pt x="0" y="4061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87625" y="3479944"/>
            <a:ext cx="16261350" cy="165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SOEN 6841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7601" y="5523251"/>
            <a:ext cx="16261350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9"/>
              </a:lnSpc>
            </a:pPr>
            <a:r>
              <a:rPr lang="en-US" sz="388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Intelligent Tutoring System-Learn Adapt</a:t>
            </a:r>
          </a:p>
        </p:txBody>
      </p:sp>
      <p:sp>
        <p:nvSpPr>
          <p:cNvPr id="5" name="Freeform 5"/>
          <p:cNvSpPr/>
          <p:nvPr/>
        </p:nvSpPr>
        <p:spPr>
          <a:xfrm>
            <a:off x="1196176" y="770294"/>
            <a:ext cx="5479258" cy="1677600"/>
          </a:xfrm>
          <a:custGeom>
            <a:avLst/>
            <a:gdLst/>
            <a:ahLst/>
            <a:cxnLst/>
            <a:rect l="l" t="t" r="r" b="b"/>
            <a:pathLst>
              <a:path w="5479258" h="1677600">
                <a:moveTo>
                  <a:pt x="0" y="0"/>
                </a:moveTo>
                <a:lnTo>
                  <a:pt x="5479258" y="0"/>
                </a:lnTo>
                <a:lnTo>
                  <a:pt x="5479258" y="1677600"/>
                </a:lnTo>
                <a:lnTo>
                  <a:pt x="0" y="167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110125" y="6468100"/>
            <a:ext cx="9178350" cy="311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Anubhav Mahajan		 40267770</a:t>
            </a:r>
          </a:p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Hardeep Singh	 		40304655</a:t>
            </a:r>
          </a:p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Muskan Gupta	 		40230236</a:t>
            </a:r>
          </a:p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Prachi </a:t>
            </a:r>
            <a:r>
              <a:rPr lang="en-US" sz="30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Jatinkumar</a:t>
            </a:r>
            <a:r>
              <a:rPr lang="en-US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Patel		40261038</a:t>
            </a:r>
          </a:p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Theophilus </a:t>
            </a:r>
            <a:r>
              <a:rPr lang="en-US" sz="30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McEl</a:t>
            </a:r>
            <a:r>
              <a:rPr lang="en-US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Amafu</a:t>
            </a:r>
            <a:r>
              <a:rPr lang="en-US" sz="3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40276406</a:t>
            </a:r>
          </a:p>
          <a:p>
            <a:pPr algn="ctr">
              <a:lnSpc>
                <a:spcPts val="3600"/>
              </a:lnSpc>
            </a:pPr>
            <a:endParaRPr lang="en-US" sz="3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385246"/>
          </a:xfrm>
          <a:custGeom>
            <a:avLst/>
            <a:gdLst/>
            <a:ahLst/>
            <a:cxnLst/>
            <a:rect l="l" t="t" r="r" b="b"/>
            <a:pathLst>
              <a:path w="18288000" h="3385246">
                <a:moveTo>
                  <a:pt x="0" y="0"/>
                </a:moveTo>
                <a:lnTo>
                  <a:pt x="18288000" y="0"/>
                </a:lnTo>
                <a:lnTo>
                  <a:pt x="18288000" y="3385246"/>
                </a:lnTo>
                <a:lnTo>
                  <a:pt x="0" y="3385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" r="-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47888" y="4556969"/>
            <a:ext cx="9258746" cy="95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Improved Learning Outcomes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0266" y="5913060"/>
            <a:ext cx="16407468" cy="3143012"/>
            <a:chOff x="0" y="0"/>
            <a:chExt cx="21876624" cy="41906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76638" cy="4190746"/>
            </a:xfrm>
            <a:custGeom>
              <a:avLst/>
              <a:gdLst/>
              <a:ahLst/>
              <a:cxnLst/>
              <a:rect l="l" t="t" r="r" b="b"/>
              <a:pathLst>
                <a:path w="21876638" h="4190746">
                  <a:moveTo>
                    <a:pt x="0" y="335153"/>
                  </a:moveTo>
                  <a:cubicBezTo>
                    <a:pt x="0" y="149987"/>
                    <a:pt x="150622" y="0"/>
                    <a:pt x="336423" y="0"/>
                  </a:cubicBezTo>
                  <a:lnTo>
                    <a:pt x="21540215" y="0"/>
                  </a:lnTo>
                  <a:lnTo>
                    <a:pt x="21540215" y="10160"/>
                  </a:lnTo>
                  <a:lnTo>
                    <a:pt x="21540215" y="0"/>
                  </a:lnTo>
                  <a:cubicBezTo>
                    <a:pt x="21726017" y="0"/>
                    <a:pt x="21876638" y="149987"/>
                    <a:pt x="21876638" y="335153"/>
                  </a:cubicBezTo>
                  <a:lnTo>
                    <a:pt x="21866479" y="335153"/>
                  </a:lnTo>
                  <a:lnTo>
                    <a:pt x="21876638" y="335153"/>
                  </a:lnTo>
                  <a:lnTo>
                    <a:pt x="21876638" y="3855466"/>
                  </a:lnTo>
                  <a:lnTo>
                    <a:pt x="21866479" y="3855466"/>
                  </a:lnTo>
                  <a:lnTo>
                    <a:pt x="21876638" y="3855466"/>
                  </a:lnTo>
                  <a:cubicBezTo>
                    <a:pt x="21876638" y="4040632"/>
                    <a:pt x="21726017" y="4190619"/>
                    <a:pt x="21540215" y="4190619"/>
                  </a:cubicBezTo>
                  <a:lnTo>
                    <a:pt x="21540215" y="4180459"/>
                  </a:lnTo>
                  <a:lnTo>
                    <a:pt x="21540215" y="4190619"/>
                  </a:lnTo>
                  <a:lnTo>
                    <a:pt x="336423" y="4190619"/>
                  </a:lnTo>
                  <a:lnTo>
                    <a:pt x="336423" y="4180459"/>
                  </a:lnTo>
                  <a:lnTo>
                    <a:pt x="336423" y="4190619"/>
                  </a:lnTo>
                  <a:cubicBezTo>
                    <a:pt x="150622" y="4190746"/>
                    <a:pt x="0" y="4040632"/>
                    <a:pt x="0" y="3855466"/>
                  </a:cubicBezTo>
                  <a:lnTo>
                    <a:pt x="0" y="335153"/>
                  </a:lnTo>
                  <a:lnTo>
                    <a:pt x="10160" y="335153"/>
                  </a:lnTo>
                  <a:lnTo>
                    <a:pt x="0" y="335153"/>
                  </a:lnTo>
                  <a:moveTo>
                    <a:pt x="20320" y="335153"/>
                  </a:moveTo>
                  <a:lnTo>
                    <a:pt x="20320" y="3855466"/>
                  </a:lnTo>
                  <a:lnTo>
                    <a:pt x="10160" y="3855466"/>
                  </a:lnTo>
                  <a:lnTo>
                    <a:pt x="20320" y="3855466"/>
                  </a:lnTo>
                  <a:cubicBezTo>
                    <a:pt x="20320" y="4029329"/>
                    <a:pt x="161798" y="4170299"/>
                    <a:pt x="336423" y="4170299"/>
                  </a:cubicBezTo>
                  <a:lnTo>
                    <a:pt x="21540215" y="4170299"/>
                  </a:lnTo>
                  <a:cubicBezTo>
                    <a:pt x="21714840" y="4170299"/>
                    <a:pt x="21856319" y="4029329"/>
                    <a:pt x="21856319" y="3855466"/>
                  </a:cubicBezTo>
                  <a:lnTo>
                    <a:pt x="21856319" y="335153"/>
                  </a:lnTo>
                  <a:cubicBezTo>
                    <a:pt x="21856319" y="161290"/>
                    <a:pt x="21714840" y="20320"/>
                    <a:pt x="21540215" y="20320"/>
                  </a:cubicBezTo>
                  <a:lnTo>
                    <a:pt x="336423" y="20320"/>
                  </a:lnTo>
                  <a:lnTo>
                    <a:pt x="336423" y="10160"/>
                  </a:lnTo>
                  <a:lnTo>
                    <a:pt x="336423" y="20320"/>
                  </a:lnTo>
                  <a:cubicBezTo>
                    <a:pt x="161798" y="20320"/>
                    <a:pt x="20320" y="161290"/>
                    <a:pt x="20320" y="335153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7412" y="5930206"/>
            <a:ext cx="16371540" cy="777180"/>
            <a:chOff x="0" y="0"/>
            <a:chExt cx="21828720" cy="1036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28761" cy="1036193"/>
            </a:xfrm>
            <a:custGeom>
              <a:avLst/>
              <a:gdLst/>
              <a:ahLst/>
              <a:cxnLst/>
              <a:rect l="l" t="t" r="r" b="b"/>
              <a:pathLst>
                <a:path w="21828761" h="1036193">
                  <a:moveTo>
                    <a:pt x="0" y="0"/>
                  </a:moveTo>
                  <a:lnTo>
                    <a:pt x="21828761" y="0"/>
                  </a:lnTo>
                  <a:lnTo>
                    <a:pt x="21828761" y="1036193"/>
                  </a:lnTo>
                  <a:lnTo>
                    <a:pt x="0" y="103619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29766" y="6025902"/>
            <a:ext cx="491043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Metric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91164" y="6025902"/>
            <a:ext cx="4905672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Before ITS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47798" y="6025902"/>
            <a:ext cx="491043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After ITS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57412" y="6707386"/>
            <a:ext cx="16371540" cy="777180"/>
            <a:chOff x="0" y="0"/>
            <a:chExt cx="21828720" cy="10362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828761" cy="1036193"/>
            </a:xfrm>
            <a:custGeom>
              <a:avLst/>
              <a:gdLst/>
              <a:ahLst/>
              <a:cxnLst/>
              <a:rect l="l" t="t" r="r" b="b"/>
              <a:pathLst>
                <a:path w="21828761" h="1036193">
                  <a:moveTo>
                    <a:pt x="0" y="0"/>
                  </a:moveTo>
                  <a:lnTo>
                    <a:pt x="21828761" y="0"/>
                  </a:lnTo>
                  <a:lnTo>
                    <a:pt x="21828761" y="1036193"/>
                  </a:lnTo>
                  <a:lnTo>
                    <a:pt x="0" y="1036193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29766" y="6803082"/>
            <a:ext cx="491043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Test Scores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91164" y="6803082"/>
            <a:ext cx="4905672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70%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47798" y="6803082"/>
            <a:ext cx="491043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85%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7412" y="7484566"/>
            <a:ext cx="16371540" cy="777180"/>
            <a:chOff x="0" y="0"/>
            <a:chExt cx="21828720" cy="10362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828761" cy="1036193"/>
            </a:xfrm>
            <a:custGeom>
              <a:avLst/>
              <a:gdLst/>
              <a:ahLst/>
              <a:cxnLst/>
              <a:rect l="l" t="t" r="r" b="b"/>
              <a:pathLst>
                <a:path w="21828761" h="1036193">
                  <a:moveTo>
                    <a:pt x="0" y="0"/>
                  </a:moveTo>
                  <a:lnTo>
                    <a:pt x="21828761" y="0"/>
                  </a:lnTo>
                  <a:lnTo>
                    <a:pt x="21828761" y="1036193"/>
                  </a:lnTo>
                  <a:lnTo>
                    <a:pt x="0" y="103619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29766" y="7580262"/>
            <a:ext cx="491043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Engagement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91164" y="7580262"/>
            <a:ext cx="4905672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60%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47798" y="7580262"/>
            <a:ext cx="491043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90%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57412" y="8261748"/>
            <a:ext cx="16371540" cy="777180"/>
            <a:chOff x="0" y="0"/>
            <a:chExt cx="21828720" cy="10362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828761" cy="1036193"/>
            </a:xfrm>
            <a:custGeom>
              <a:avLst/>
              <a:gdLst/>
              <a:ahLst/>
              <a:cxnLst/>
              <a:rect l="l" t="t" r="r" b="b"/>
              <a:pathLst>
                <a:path w="21828761" h="1036193">
                  <a:moveTo>
                    <a:pt x="0" y="0"/>
                  </a:moveTo>
                  <a:lnTo>
                    <a:pt x="21828761" y="0"/>
                  </a:lnTo>
                  <a:lnTo>
                    <a:pt x="21828761" y="1036193"/>
                  </a:lnTo>
                  <a:lnTo>
                    <a:pt x="0" y="1036193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29766" y="8357444"/>
            <a:ext cx="491043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Completion Rate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91164" y="8357444"/>
            <a:ext cx="4905672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75%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47798" y="8357444"/>
            <a:ext cx="4910436" cy="509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95%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6049020" y="9686926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72442" y="727472"/>
            <a:ext cx="6946850" cy="90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1"/>
              </a:lnSpc>
            </a:pPr>
            <a:r>
              <a:rPr lang="en-US" sz="5438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Technical Feasibility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972442" y="2050702"/>
            <a:ext cx="1389310" cy="2490192"/>
          </a:xfrm>
          <a:custGeom>
            <a:avLst/>
            <a:gdLst/>
            <a:ahLst/>
            <a:cxnLst/>
            <a:rect l="l" t="t" r="r" b="b"/>
            <a:pathLst>
              <a:path w="1389310" h="2490192">
                <a:moveTo>
                  <a:pt x="0" y="0"/>
                </a:moveTo>
                <a:lnTo>
                  <a:pt x="1389310" y="0"/>
                </a:lnTo>
                <a:lnTo>
                  <a:pt x="1389310" y="2490192"/>
                </a:lnTo>
                <a:lnTo>
                  <a:pt x="0" y="2490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" r="-1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778474" y="2319041"/>
            <a:ext cx="3531988" cy="44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Scalable Architecture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78472" y="2843659"/>
            <a:ext cx="7679086" cy="14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Our solution is built on a highly scalable, distributed architecture that can handle growing data volumes and throughput requirements.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972442" y="4540896"/>
            <a:ext cx="1389310" cy="2490192"/>
          </a:xfrm>
          <a:custGeom>
            <a:avLst/>
            <a:gdLst/>
            <a:ahLst/>
            <a:cxnLst/>
            <a:rect l="l" t="t" r="r" b="b"/>
            <a:pathLst>
              <a:path w="1389310" h="2490192">
                <a:moveTo>
                  <a:pt x="0" y="0"/>
                </a:moveTo>
                <a:lnTo>
                  <a:pt x="1389310" y="0"/>
                </a:lnTo>
                <a:lnTo>
                  <a:pt x="1389310" y="2490192"/>
                </a:lnTo>
                <a:lnTo>
                  <a:pt x="0" y="2490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" r="-1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778474" y="4809233"/>
            <a:ext cx="4036814" cy="44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Low-Latency 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78472" y="5333853"/>
            <a:ext cx="7679086" cy="14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Advanced stream processing techniques ensure that data is analyzed and acted upon in near real-time, enabling rapid decision-making.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972442" y="7031088"/>
            <a:ext cx="1389310" cy="2490192"/>
          </a:xfrm>
          <a:custGeom>
            <a:avLst/>
            <a:gdLst/>
            <a:ahLst/>
            <a:cxnLst/>
            <a:rect l="l" t="t" r="r" b="b"/>
            <a:pathLst>
              <a:path w="1389310" h="2490192">
                <a:moveTo>
                  <a:pt x="0" y="0"/>
                </a:moveTo>
                <a:lnTo>
                  <a:pt x="1389310" y="0"/>
                </a:lnTo>
                <a:lnTo>
                  <a:pt x="1389310" y="2490192"/>
                </a:lnTo>
                <a:lnTo>
                  <a:pt x="0" y="2490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" r="-1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778472" y="7299425"/>
            <a:ext cx="3473352" cy="44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687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Fault Tolerance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78472" y="7824045"/>
            <a:ext cx="7679086" cy="14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8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platform is designed with built-in fault tolerance and high availability features to ensure continuous operations and data reliability.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4825" y="911425"/>
            <a:ext cx="16858350" cy="10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Achieving Viability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484500"/>
            <a:ext cx="9776550" cy="656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Development cost: $150,000–$200,000.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Maintenance: $10,000–$15,000/month.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ROI expected within 2-3 years due to higher retention and engagement rates.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Operational benefits: scalable, integrates with LMS like Moodle.</a:t>
            </a:r>
          </a:p>
          <a:p>
            <a:pPr marL="1097280" lvl="1" indent="-548640" algn="l">
              <a:lnSpc>
                <a:spcPts val="4967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97280" lvl="1" indent="-548640" algn="l">
              <a:lnSpc>
                <a:spcPts val="4967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887600" y="3085300"/>
            <a:ext cx="6777000" cy="2954082"/>
          </a:xfrm>
          <a:custGeom>
            <a:avLst/>
            <a:gdLst/>
            <a:ahLst/>
            <a:cxnLst/>
            <a:rect l="l" t="t" r="r" b="b"/>
            <a:pathLst>
              <a:path w="6777000" h="2954082">
                <a:moveTo>
                  <a:pt x="0" y="0"/>
                </a:moveTo>
                <a:lnTo>
                  <a:pt x="6777000" y="0"/>
                </a:lnTo>
                <a:lnTo>
                  <a:pt x="6777000" y="2954082"/>
                </a:lnTo>
                <a:lnTo>
                  <a:pt x="0" y="2954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100" b="-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503825" y="6401850"/>
            <a:ext cx="5042550" cy="65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Source: https://fastercapital.com/topics/project-scope,-budget,-timeline,-and-risks.html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4825" y="911425"/>
            <a:ext cx="16858350" cy="10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 dirty="0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Project Roadmap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484500"/>
            <a:ext cx="9942750" cy="656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Phase 1: Research and Requirements Gathering (Weeks 1-3).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Phase 2: System Design and Architecture (Weeks 4-6).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Phase 3: Development and Integration (Weeks 7-12).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Phase 4: Testing and Deployment (Weeks 7-15).</a:t>
            </a:r>
          </a:p>
          <a:p>
            <a:pPr marL="1097280" lvl="1" indent="-548640" algn="l">
              <a:lnSpc>
                <a:spcPts val="4967"/>
              </a:lnSpc>
            </a:pPr>
            <a:endParaRPr lang="en-US" sz="3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97280" lvl="1" indent="-548640" algn="l">
              <a:lnSpc>
                <a:spcPts val="4967"/>
              </a:lnSpc>
            </a:pPr>
            <a:endParaRPr lang="en-US" sz="3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749000" y="1764826"/>
            <a:ext cx="6929400" cy="6757338"/>
          </a:xfrm>
          <a:custGeom>
            <a:avLst/>
            <a:gdLst/>
            <a:ahLst/>
            <a:cxnLst/>
            <a:rect l="l" t="t" r="r" b="b"/>
            <a:pathLst>
              <a:path w="6929400" h="6757338">
                <a:moveTo>
                  <a:pt x="0" y="0"/>
                </a:moveTo>
                <a:lnTo>
                  <a:pt x="6929400" y="0"/>
                </a:lnTo>
                <a:lnTo>
                  <a:pt x="6929400" y="6757338"/>
                </a:lnTo>
                <a:lnTo>
                  <a:pt x="0" y="6757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D98BD-35BB-F44F-A1E4-D8C6E0D4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90700"/>
            <a:ext cx="16803465" cy="731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95F4CE-BB82-1AB1-455E-CB0537960F0D}"/>
              </a:ext>
            </a:extLst>
          </p:cNvPr>
          <p:cNvSpPr txBox="1"/>
          <p:nvPr/>
        </p:nvSpPr>
        <p:spPr>
          <a:xfrm>
            <a:off x="1371599" y="405888"/>
            <a:ext cx="15889065" cy="89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 dirty="0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280304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4825" y="911425"/>
            <a:ext cx="16858350" cy="10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Proactive Risk Management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484500"/>
            <a:ext cx="8905950" cy="656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Encryption, multi-factor authentication for data security.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Redundant servers and automated backups for reliability.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Onboarding sessions to ease adoption.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Emphasizing ITS’s unique features in marketing.</a:t>
            </a:r>
          </a:p>
          <a:p>
            <a:pPr marL="1097280" lvl="1" indent="-548640" algn="l">
              <a:lnSpc>
                <a:spcPts val="4967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017000" y="2340400"/>
            <a:ext cx="7966202" cy="4965084"/>
          </a:xfrm>
          <a:custGeom>
            <a:avLst/>
            <a:gdLst/>
            <a:ahLst/>
            <a:cxnLst/>
            <a:rect l="l" t="t" r="r" b="b"/>
            <a:pathLst>
              <a:path w="7966202" h="4965084">
                <a:moveTo>
                  <a:pt x="0" y="0"/>
                </a:moveTo>
                <a:lnTo>
                  <a:pt x="7966202" y="0"/>
                </a:lnTo>
                <a:lnTo>
                  <a:pt x="7966202" y="4965084"/>
                </a:lnTo>
                <a:lnTo>
                  <a:pt x="0" y="4965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6477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47888" y="1632645"/>
            <a:ext cx="14368312" cy="8356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 dirty="0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Risk Mitigation and Contingency Planning</a:t>
            </a:r>
          </a:p>
        </p:txBody>
      </p:sp>
      <p:sp>
        <p:nvSpPr>
          <p:cNvPr id="6" name="Freeform 6" descr="preencoded.png"/>
          <p:cNvSpPr/>
          <p:nvPr/>
        </p:nvSpPr>
        <p:spPr>
          <a:xfrm>
            <a:off x="947888" y="3131790"/>
            <a:ext cx="5193208" cy="3209628"/>
          </a:xfrm>
          <a:custGeom>
            <a:avLst/>
            <a:gdLst/>
            <a:ahLst/>
            <a:cxnLst/>
            <a:rect l="l" t="t" r="r" b="b"/>
            <a:pathLst>
              <a:path w="5193208" h="3209628">
                <a:moveTo>
                  <a:pt x="0" y="0"/>
                </a:moveTo>
                <a:lnTo>
                  <a:pt x="5193208" y="0"/>
                </a:lnTo>
                <a:lnTo>
                  <a:pt x="5193208" y="3209628"/>
                </a:lnTo>
                <a:lnTo>
                  <a:pt x="0" y="3209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4" b="-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47886" y="6632229"/>
            <a:ext cx="3563392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Data Security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888" y="7211318"/>
            <a:ext cx="5193208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Implement robust encryption and comply with data protection regulations.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6547248" y="3131790"/>
            <a:ext cx="5193358" cy="3209628"/>
          </a:xfrm>
          <a:custGeom>
            <a:avLst/>
            <a:gdLst/>
            <a:ahLst/>
            <a:cxnLst/>
            <a:rect l="l" t="t" r="r" b="b"/>
            <a:pathLst>
              <a:path w="5193358" h="3209628">
                <a:moveTo>
                  <a:pt x="0" y="0"/>
                </a:moveTo>
                <a:lnTo>
                  <a:pt x="5193358" y="0"/>
                </a:lnTo>
                <a:lnTo>
                  <a:pt x="5193358" y="3209628"/>
                </a:lnTo>
                <a:lnTo>
                  <a:pt x="0" y="3209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" b="-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547320" y="6448476"/>
            <a:ext cx="3563391" cy="368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57"/>
              </a:lnSpc>
            </a:pPr>
            <a:r>
              <a:rPr lang="en-US" sz="2402" b="1" dirty="0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Integration Challenges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47248" y="7211318"/>
            <a:ext cx="5193358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Develop flexible APIs for seamless integration with existing school systems.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12146758" y="3131790"/>
            <a:ext cx="5193208" cy="3209628"/>
          </a:xfrm>
          <a:custGeom>
            <a:avLst/>
            <a:gdLst/>
            <a:ahLst/>
            <a:cxnLst/>
            <a:rect l="l" t="t" r="r" b="b"/>
            <a:pathLst>
              <a:path w="5193208" h="3209628">
                <a:moveTo>
                  <a:pt x="0" y="0"/>
                </a:moveTo>
                <a:lnTo>
                  <a:pt x="5193208" y="0"/>
                </a:lnTo>
                <a:lnTo>
                  <a:pt x="5193208" y="3209628"/>
                </a:lnTo>
                <a:lnTo>
                  <a:pt x="0" y="3209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4" b="-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146756" y="6632229"/>
            <a:ext cx="3563392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User Adoption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6758" y="7211318"/>
            <a:ext cx="5193208" cy="94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Provide comprehensive training and support for educators and students.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48FCE7A-F3B0-A4AC-1691-4BD662DB38C2}"/>
              </a:ext>
            </a:extLst>
          </p:cNvPr>
          <p:cNvSpPr txBox="1"/>
          <p:nvPr/>
        </p:nvSpPr>
        <p:spPr>
          <a:xfrm>
            <a:off x="714825" y="911425"/>
            <a:ext cx="16858350" cy="79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 dirty="0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Budget Overview-Fund Allocation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2D87F-175D-1EC1-36A0-A576E824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19350"/>
            <a:ext cx="10363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28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964E29-31F7-242E-B140-EA20E4727E50}"/>
              </a:ext>
            </a:extLst>
          </p:cNvPr>
          <p:cNvSpPr txBox="1"/>
          <p:nvPr/>
        </p:nvSpPr>
        <p:spPr>
          <a:xfrm>
            <a:off x="1828800" y="800100"/>
            <a:ext cx="9144000" cy="775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1800" i="1" dirty="0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Budget Overview-Detailed Resource cost breakdown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21EE2-AAAF-609F-5074-3D5B2F09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71700"/>
            <a:ext cx="11129962" cy="66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4825" y="911425"/>
            <a:ext cx="16858350" cy="10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The Future of Learning is Here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484500"/>
            <a:ext cx="7330350" cy="656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ITS bridges the gaps in education through personalization and real-time adaptability.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Enhances student engagement and outcomes.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Scalable and economically viable for institutions.</a:t>
            </a:r>
          </a:p>
          <a:p>
            <a:pPr marL="1097280" lvl="1" indent="-548640" algn="l">
              <a:lnSpc>
                <a:spcPts val="4967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151400" y="2459750"/>
            <a:ext cx="7513200" cy="4808446"/>
          </a:xfrm>
          <a:custGeom>
            <a:avLst/>
            <a:gdLst/>
            <a:ahLst/>
            <a:cxnLst/>
            <a:rect l="l" t="t" r="r" b="b"/>
            <a:pathLst>
              <a:path w="7513200" h="4808446">
                <a:moveTo>
                  <a:pt x="0" y="0"/>
                </a:moveTo>
                <a:lnTo>
                  <a:pt x="7513200" y="0"/>
                </a:lnTo>
                <a:lnTo>
                  <a:pt x="7513200" y="4808446"/>
                </a:lnTo>
                <a:lnTo>
                  <a:pt x="0" y="4808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4825" y="911425"/>
            <a:ext cx="16858350" cy="10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Challenges in Modern Education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559400"/>
            <a:ext cx="11961100" cy="642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Traditional and online platforms lack personalization.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MOOCs like Coursera and edX have dropout rates exceeding 80%.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Students face challenges such as delayed feedback and static content delivery.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Teachers struggle to accommodate diverse learning styles in large classrooms.</a:t>
            </a:r>
          </a:p>
          <a:p>
            <a:pPr marL="1097280" lvl="1" indent="-548640" algn="l">
              <a:lnSpc>
                <a:spcPts val="4967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097280" lvl="1" indent="-548640" algn="l">
              <a:lnSpc>
                <a:spcPts val="4967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767350" y="3128950"/>
            <a:ext cx="5096384" cy="3555450"/>
          </a:xfrm>
          <a:custGeom>
            <a:avLst/>
            <a:gdLst/>
            <a:ahLst/>
            <a:cxnLst/>
            <a:rect l="l" t="t" r="r" b="b"/>
            <a:pathLst>
              <a:path w="5096384" h="3555450">
                <a:moveTo>
                  <a:pt x="0" y="0"/>
                </a:moveTo>
                <a:lnTo>
                  <a:pt x="5096384" y="0"/>
                </a:lnTo>
                <a:lnTo>
                  <a:pt x="5096384" y="3555450"/>
                </a:lnTo>
                <a:lnTo>
                  <a:pt x="0" y="3555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577875" y="6896050"/>
            <a:ext cx="5283750" cy="3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Source: https://www.researchgate.net/figure/The-number-of-students-of-dropouts-and-dropout-rates-in-different-courses_fig2_328344994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4825" y="911425"/>
            <a:ext cx="16858350" cy="10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Call to Action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484500"/>
            <a:ext cx="9569550" cy="656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Pilot ITS in your institution to experience the benefits.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Collaborate with us to shape the future of education.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Let’s create a personalized, effective learning environment for everyone.</a:t>
            </a:r>
          </a:p>
          <a:p>
            <a:pPr marL="1097280" lvl="1" indent="-548640" algn="l">
              <a:lnSpc>
                <a:spcPts val="4967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680600" y="2340400"/>
            <a:ext cx="5944650" cy="3564850"/>
          </a:xfrm>
          <a:custGeom>
            <a:avLst/>
            <a:gdLst/>
            <a:ahLst/>
            <a:cxnLst/>
            <a:rect l="l" t="t" r="r" b="b"/>
            <a:pathLst>
              <a:path w="5944650" h="3564850">
                <a:moveTo>
                  <a:pt x="0" y="0"/>
                </a:moveTo>
                <a:lnTo>
                  <a:pt x="5944650" y="0"/>
                </a:lnTo>
                <a:lnTo>
                  <a:pt x="5944650" y="3564850"/>
                </a:lnTo>
                <a:lnTo>
                  <a:pt x="0" y="3564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24400" y="1673250"/>
            <a:ext cx="8839202" cy="6255218"/>
          </a:xfrm>
          <a:custGeom>
            <a:avLst/>
            <a:gdLst/>
            <a:ahLst/>
            <a:cxnLst/>
            <a:rect l="l" t="t" r="r" b="b"/>
            <a:pathLst>
              <a:path w="8839202" h="6255218">
                <a:moveTo>
                  <a:pt x="0" y="0"/>
                </a:moveTo>
                <a:lnTo>
                  <a:pt x="8839202" y="0"/>
                </a:lnTo>
                <a:lnTo>
                  <a:pt x="8839202" y="6255218"/>
                </a:lnTo>
                <a:lnTo>
                  <a:pt x="0" y="6255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4825" y="911425"/>
            <a:ext cx="16858350" cy="10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Introducing Intelligent Tutoring System (ITS)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484500"/>
            <a:ext cx="9113550" cy="656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ITS uses AI to provide personalized, real-time learning experiences.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Adapts content to individual student needs and learning styles.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Offers real-time feedback, dynamic learning paths, and gamified engagement.</a:t>
            </a:r>
          </a:p>
          <a:p>
            <a:pPr marL="1097280" lvl="1" indent="-548640" algn="l">
              <a:lnSpc>
                <a:spcPts val="4967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136900" y="2446726"/>
            <a:ext cx="5334700" cy="5393550"/>
          </a:xfrm>
          <a:custGeom>
            <a:avLst/>
            <a:gdLst/>
            <a:ahLst/>
            <a:cxnLst/>
            <a:rect l="l" t="t" r="r" b="b"/>
            <a:pathLst>
              <a:path w="5334700" h="5393550">
                <a:moveTo>
                  <a:pt x="0" y="0"/>
                </a:moveTo>
                <a:lnTo>
                  <a:pt x="5334700" y="0"/>
                </a:lnTo>
                <a:lnTo>
                  <a:pt x="5334700" y="5393550"/>
                </a:lnTo>
                <a:lnTo>
                  <a:pt x="0" y="5393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92338" y="2840310"/>
            <a:ext cx="10235326" cy="9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Industry Trends and Needs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888" y="4766123"/>
            <a:ext cx="4181736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Remote Learning Surge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7888" y="5437286"/>
            <a:ext cx="5022948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pandemic has accelerated the need for effective online education solutions.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1158" y="4749851"/>
            <a:ext cx="3563392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AI in Education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41158" y="5437286"/>
            <a:ext cx="5022948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Growing adoption of AI technologies in classrooms to enhance teaching and learning.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34430" y="4749851"/>
            <a:ext cx="4247210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Personalization Demand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34430" y="5437286"/>
            <a:ext cx="5022948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Increasing recognition of the benefits of tailored learning experiences for students.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6049020" y="9686926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11430000" y="62062"/>
            <a:ext cx="6858000" cy="10290422"/>
          </a:xfrm>
          <a:custGeom>
            <a:avLst/>
            <a:gdLst/>
            <a:ahLst/>
            <a:cxnLst/>
            <a:rect l="l" t="t" r="r" b="b"/>
            <a:pathLst>
              <a:path w="6858000" h="10290422">
                <a:moveTo>
                  <a:pt x="0" y="0"/>
                </a:moveTo>
                <a:lnTo>
                  <a:pt x="6858000" y="0"/>
                </a:lnTo>
                <a:lnTo>
                  <a:pt x="6858000" y="10290422"/>
                </a:lnTo>
                <a:lnTo>
                  <a:pt x="0" y="10290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" r="-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54870" y="643087"/>
            <a:ext cx="9720262" cy="155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750" dirty="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Overview of the Problem and Proposed Solution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06848" y="2564310"/>
            <a:ext cx="28576" cy="7054454"/>
            <a:chOff x="0" y="0"/>
            <a:chExt cx="38101" cy="94059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9406001"/>
            </a:xfrm>
            <a:custGeom>
              <a:avLst/>
              <a:gdLst/>
              <a:ahLst/>
              <a:cxnLst/>
              <a:rect l="l" t="t" r="r" b="b"/>
              <a:pathLst>
                <a:path w="38100" h="940600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386951"/>
                  </a:lnTo>
                  <a:cubicBezTo>
                    <a:pt x="38100" y="9397492"/>
                    <a:pt x="29591" y="9406001"/>
                    <a:pt x="19050" y="9406001"/>
                  </a:cubicBezTo>
                  <a:cubicBezTo>
                    <a:pt x="8509" y="9406001"/>
                    <a:pt x="0" y="9397492"/>
                    <a:pt x="0" y="9386951"/>
                  </a:cubicBezTo>
                  <a:close/>
                </a:path>
              </a:pathLst>
            </a:custGeom>
            <a:solidFill>
              <a:srgbClr val="D3D1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7298" y="3099494"/>
            <a:ext cx="854868" cy="28576"/>
            <a:chOff x="0" y="0"/>
            <a:chExt cx="1139824" cy="381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9825" cy="38100"/>
            </a:xfrm>
            <a:custGeom>
              <a:avLst/>
              <a:gdLst/>
              <a:ahLst/>
              <a:cxnLst/>
              <a:rect l="l" t="t" r="r" b="b"/>
              <a:pathLst>
                <a:path w="11398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20775" y="0"/>
                  </a:lnTo>
                  <a:cubicBezTo>
                    <a:pt x="1131316" y="0"/>
                    <a:pt x="1139825" y="8509"/>
                    <a:pt x="1139825" y="19050"/>
                  </a:cubicBezTo>
                  <a:cubicBezTo>
                    <a:pt x="1139825" y="29591"/>
                    <a:pt x="1131316" y="38100"/>
                    <a:pt x="11207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3D1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6398" y="2839046"/>
            <a:ext cx="549474" cy="549474"/>
            <a:chOff x="0" y="0"/>
            <a:chExt cx="732632" cy="732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2663" cy="732663"/>
            </a:xfrm>
            <a:custGeom>
              <a:avLst/>
              <a:gdLst/>
              <a:ahLst/>
              <a:cxnLst/>
              <a:rect l="l" t="t" r="r" b="b"/>
              <a:pathLst>
                <a:path w="732663" h="732663">
                  <a:moveTo>
                    <a:pt x="0" y="48895"/>
                  </a:moveTo>
                  <a:cubicBezTo>
                    <a:pt x="0" y="21844"/>
                    <a:pt x="21844" y="0"/>
                    <a:pt x="48895" y="0"/>
                  </a:cubicBezTo>
                  <a:lnTo>
                    <a:pt x="683768" y="0"/>
                  </a:lnTo>
                  <a:cubicBezTo>
                    <a:pt x="710692" y="0"/>
                    <a:pt x="732663" y="21844"/>
                    <a:pt x="732663" y="48895"/>
                  </a:cubicBezTo>
                  <a:lnTo>
                    <a:pt x="732663" y="683768"/>
                  </a:lnTo>
                  <a:cubicBezTo>
                    <a:pt x="732663" y="710692"/>
                    <a:pt x="710819" y="732663"/>
                    <a:pt x="683768" y="732663"/>
                  </a:cubicBezTo>
                  <a:lnTo>
                    <a:pt x="48895" y="732663"/>
                  </a:lnTo>
                  <a:cubicBezTo>
                    <a:pt x="21844" y="732663"/>
                    <a:pt x="0" y="710819"/>
                    <a:pt x="0" y="683768"/>
                  </a:cubicBezTo>
                  <a:close/>
                </a:path>
              </a:pathLst>
            </a:custGeom>
            <a:solidFill>
              <a:srgbClr val="EDEB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61010" y="2987724"/>
            <a:ext cx="120254" cy="30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876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64458" y="2799011"/>
            <a:ext cx="3053208" cy="39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376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Data Deluge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64458" y="3260526"/>
            <a:ext cx="8010674" cy="124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1876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exponential growth of data from various sources, including IoT devices, social media, and e-commerce platforms, has created a demand for real-time processing and analysis.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67298" y="5532388"/>
            <a:ext cx="854868" cy="28576"/>
            <a:chOff x="0" y="0"/>
            <a:chExt cx="1139824" cy="381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9825" cy="38100"/>
            </a:xfrm>
            <a:custGeom>
              <a:avLst/>
              <a:gdLst/>
              <a:ahLst/>
              <a:cxnLst/>
              <a:rect l="l" t="t" r="r" b="b"/>
              <a:pathLst>
                <a:path w="11398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20775" y="0"/>
                  </a:lnTo>
                  <a:cubicBezTo>
                    <a:pt x="1131316" y="0"/>
                    <a:pt x="1139825" y="8509"/>
                    <a:pt x="1139825" y="19050"/>
                  </a:cubicBezTo>
                  <a:cubicBezTo>
                    <a:pt x="1139825" y="29591"/>
                    <a:pt x="1131316" y="38100"/>
                    <a:pt x="11207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3D1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6398" y="5271940"/>
            <a:ext cx="549474" cy="549474"/>
            <a:chOff x="0" y="0"/>
            <a:chExt cx="732632" cy="7326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32663" cy="732663"/>
            </a:xfrm>
            <a:custGeom>
              <a:avLst/>
              <a:gdLst/>
              <a:ahLst/>
              <a:cxnLst/>
              <a:rect l="l" t="t" r="r" b="b"/>
              <a:pathLst>
                <a:path w="732663" h="732663">
                  <a:moveTo>
                    <a:pt x="0" y="48895"/>
                  </a:moveTo>
                  <a:cubicBezTo>
                    <a:pt x="0" y="21844"/>
                    <a:pt x="21844" y="0"/>
                    <a:pt x="48895" y="0"/>
                  </a:cubicBezTo>
                  <a:lnTo>
                    <a:pt x="683768" y="0"/>
                  </a:lnTo>
                  <a:cubicBezTo>
                    <a:pt x="710692" y="0"/>
                    <a:pt x="732663" y="21844"/>
                    <a:pt x="732663" y="48895"/>
                  </a:cubicBezTo>
                  <a:lnTo>
                    <a:pt x="732663" y="683768"/>
                  </a:lnTo>
                  <a:cubicBezTo>
                    <a:pt x="732663" y="710692"/>
                    <a:pt x="710819" y="732663"/>
                    <a:pt x="683768" y="732663"/>
                  </a:cubicBezTo>
                  <a:lnTo>
                    <a:pt x="48895" y="732663"/>
                  </a:lnTo>
                  <a:cubicBezTo>
                    <a:pt x="21844" y="732663"/>
                    <a:pt x="0" y="710819"/>
                    <a:pt x="0" y="683768"/>
                  </a:cubicBezTo>
                  <a:close/>
                </a:path>
              </a:pathLst>
            </a:custGeom>
            <a:solidFill>
              <a:srgbClr val="EDEB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15468" y="5420618"/>
            <a:ext cx="211336" cy="30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876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64458" y="5231905"/>
            <a:ext cx="4527798" cy="39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376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Limitations of Batch 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64458" y="5693420"/>
            <a:ext cx="8010674" cy="124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1876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Traditional batch-based data processing approaches struggle to keep up with the pace of data generation, leading to delayed insights and missed opportunities.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467298" y="7965280"/>
            <a:ext cx="854868" cy="28576"/>
            <a:chOff x="0" y="0"/>
            <a:chExt cx="1139824" cy="381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9825" cy="38100"/>
            </a:xfrm>
            <a:custGeom>
              <a:avLst/>
              <a:gdLst/>
              <a:ahLst/>
              <a:cxnLst/>
              <a:rect l="l" t="t" r="r" b="b"/>
              <a:pathLst>
                <a:path w="11398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20775" y="0"/>
                  </a:lnTo>
                  <a:cubicBezTo>
                    <a:pt x="1131316" y="0"/>
                    <a:pt x="1139825" y="8509"/>
                    <a:pt x="1139825" y="19050"/>
                  </a:cubicBezTo>
                  <a:cubicBezTo>
                    <a:pt x="1139825" y="29591"/>
                    <a:pt x="1131316" y="38100"/>
                    <a:pt x="11207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3D1C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6398" y="7704834"/>
            <a:ext cx="549474" cy="549474"/>
            <a:chOff x="0" y="0"/>
            <a:chExt cx="732632" cy="7326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32663" cy="732663"/>
            </a:xfrm>
            <a:custGeom>
              <a:avLst/>
              <a:gdLst/>
              <a:ahLst/>
              <a:cxnLst/>
              <a:rect l="l" t="t" r="r" b="b"/>
              <a:pathLst>
                <a:path w="732663" h="732663">
                  <a:moveTo>
                    <a:pt x="0" y="48895"/>
                  </a:moveTo>
                  <a:cubicBezTo>
                    <a:pt x="0" y="21844"/>
                    <a:pt x="21844" y="0"/>
                    <a:pt x="48895" y="0"/>
                  </a:cubicBezTo>
                  <a:lnTo>
                    <a:pt x="683768" y="0"/>
                  </a:lnTo>
                  <a:cubicBezTo>
                    <a:pt x="710692" y="0"/>
                    <a:pt x="732663" y="21844"/>
                    <a:pt x="732663" y="48895"/>
                  </a:cubicBezTo>
                  <a:lnTo>
                    <a:pt x="732663" y="683768"/>
                  </a:lnTo>
                  <a:cubicBezTo>
                    <a:pt x="732663" y="710692"/>
                    <a:pt x="710819" y="732663"/>
                    <a:pt x="683768" y="732663"/>
                  </a:cubicBezTo>
                  <a:lnTo>
                    <a:pt x="48895" y="732663"/>
                  </a:lnTo>
                  <a:cubicBezTo>
                    <a:pt x="21844" y="732663"/>
                    <a:pt x="0" y="710819"/>
                    <a:pt x="0" y="683768"/>
                  </a:cubicBezTo>
                  <a:close/>
                </a:path>
              </a:pathLst>
            </a:custGeom>
            <a:solidFill>
              <a:srgbClr val="EDEBE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12342" y="7853510"/>
            <a:ext cx="217586" cy="30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876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64458" y="7664799"/>
            <a:ext cx="4833342" cy="39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376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Introducing Real-Time Processing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64458" y="8126314"/>
            <a:ext cx="8010674" cy="124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1876" dirty="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Our solution employs a highly scalable and low-latency real-time data processing engine, enabling organizations to unlock the full potential of their data assets.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4825" y="911425"/>
            <a:ext cx="16858350" cy="10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Why ITS is Needed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484500"/>
            <a:ext cx="16858350" cy="656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Gaps in current platforms: lack of adaptive learning, real-time feedback, and personalization.</a:t>
            </a:r>
          </a:p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Target Groups:</a:t>
            </a:r>
          </a:p>
          <a:p>
            <a:pPr marL="1186180" lvl="1" indent="-59309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Students: academic assistance, skill-building.</a:t>
            </a:r>
          </a:p>
          <a:p>
            <a:pPr marL="1186180" lvl="1" indent="-59309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Professionals: upskilling, career shifts.</a:t>
            </a:r>
          </a:p>
          <a:p>
            <a:pPr marL="1186180" lvl="1" indent="-59309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Institutions: improved learning outcomes.</a:t>
            </a:r>
          </a:p>
          <a:p>
            <a:pPr marL="1186180" lvl="1" indent="-59309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Parents and policymakers: accessibility and inclusivity.</a:t>
            </a:r>
          </a:p>
          <a:p>
            <a:pPr marL="1186180" lvl="1" indent="-593090" algn="l">
              <a:lnSpc>
                <a:spcPts val="4967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4825" y="911425"/>
            <a:ext cx="16858350" cy="10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How ITS Stands Out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436875"/>
            <a:ext cx="7591350" cy="660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0600" lvl="1" indent="-495300" algn="l">
              <a:lnSpc>
                <a:spcPts val="414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Khan Academy: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Free content but lacks advanced adaptive features.</a:t>
            </a:r>
          </a:p>
          <a:p>
            <a:pPr marL="990600" lvl="1" indent="-495300" algn="l">
              <a:lnSpc>
                <a:spcPts val="414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Coursera/Udemy: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Great certifications but static learning paths.</a:t>
            </a:r>
          </a:p>
          <a:p>
            <a:pPr marL="990600" lvl="1" indent="-495300" algn="l">
              <a:lnSpc>
                <a:spcPts val="414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Duolingo: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Gamified, but limited to language learning.</a:t>
            </a:r>
          </a:p>
          <a:p>
            <a:pPr marL="990600" lvl="1" indent="-495300" algn="l">
              <a:lnSpc>
                <a:spcPts val="41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ITS strengths: personalized learning, real-time feedback, and broad subject coverage.</a:t>
            </a:r>
          </a:p>
          <a:p>
            <a:pPr marL="990600" lvl="1" indent="-495300" algn="l">
              <a:lnSpc>
                <a:spcPts val="4140"/>
              </a:lnSpc>
            </a:pPr>
            <a:endParaRPr lang="en-US"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397600" y="963050"/>
            <a:ext cx="4308498" cy="2101548"/>
          </a:xfrm>
          <a:custGeom>
            <a:avLst/>
            <a:gdLst/>
            <a:ahLst/>
            <a:cxnLst/>
            <a:rect l="l" t="t" r="r" b="b"/>
            <a:pathLst>
              <a:path w="4308498" h="2101548">
                <a:moveTo>
                  <a:pt x="0" y="0"/>
                </a:moveTo>
                <a:lnTo>
                  <a:pt x="4308498" y="0"/>
                </a:lnTo>
                <a:lnTo>
                  <a:pt x="4308498" y="2101548"/>
                </a:lnTo>
                <a:lnTo>
                  <a:pt x="0" y="21015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356100" y="963050"/>
            <a:ext cx="4308500" cy="3750874"/>
          </a:xfrm>
          <a:custGeom>
            <a:avLst/>
            <a:gdLst/>
            <a:ahLst/>
            <a:cxnLst/>
            <a:rect l="l" t="t" r="r" b="b"/>
            <a:pathLst>
              <a:path w="4308500" h="3750874">
                <a:moveTo>
                  <a:pt x="0" y="0"/>
                </a:moveTo>
                <a:lnTo>
                  <a:pt x="4308500" y="0"/>
                </a:lnTo>
                <a:lnTo>
                  <a:pt x="4308500" y="3750874"/>
                </a:lnTo>
                <a:lnTo>
                  <a:pt x="0" y="3750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97600" y="5345862"/>
            <a:ext cx="8447150" cy="2328700"/>
          </a:xfrm>
          <a:custGeom>
            <a:avLst/>
            <a:gdLst/>
            <a:ahLst/>
            <a:cxnLst/>
            <a:rect l="l" t="t" r="r" b="b"/>
            <a:pathLst>
              <a:path w="8447150" h="2328700">
                <a:moveTo>
                  <a:pt x="0" y="0"/>
                </a:moveTo>
                <a:lnTo>
                  <a:pt x="8447150" y="0"/>
                </a:lnTo>
                <a:lnTo>
                  <a:pt x="8447150" y="2328700"/>
                </a:lnTo>
                <a:lnTo>
                  <a:pt x="0" y="23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807338"/>
            <a:ext cx="18288000" cy="2479850"/>
          </a:xfrm>
          <a:custGeom>
            <a:avLst/>
            <a:gdLst/>
            <a:ahLst/>
            <a:cxnLst/>
            <a:rect l="l" t="t" r="r" b="b"/>
            <a:pathLst>
              <a:path w="18288000" h="2479850">
                <a:moveTo>
                  <a:pt x="0" y="0"/>
                </a:moveTo>
                <a:lnTo>
                  <a:pt x="18288000" y="0"/>
                </a:lnTo>
                <a:lnTo>
                  <a:pt x="18288000" y="2479850"/>
                </a:lnTo>
                <a:lnTo>
                  <a:pt x="0" y="2479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4825" y="911425"/>
            <a:ext cx="16858350" cy="103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i="1">
                <a:solidFill>
                  <a:srgbClr val="2A399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Robust Technology Stack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484500"/>
            <a:ext cx="8337750" cy="656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Machine Learning: Adaptive content recommendations.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NLP: Real-time conversational feedback.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Backend: Django + TensorFlow; Frontend: React.js.</a:t>
            </a:r>
          </a:p>
          <a:p>
            <a:pPr marL="1097280" lvl="1" indent="-548640" algn="l">
              <a:lnSpc>
                <a:spcPts val="4967"/>
              </a:lnSpc>
              <a:buFont typeface="Arial"/>
              <a:buChar char="•"/>
            </a:pPr>
            <a:r>
              <a:rPr lang="en-US"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Scalable infrastructure using AWS/Google Cloud and Docker/Kubernetes.</a:t>
            </a:r>
          </a:p>
          <a:p>
            <a:pPr marL="1097280" lvl="1" indent="-548640" algn="l">
              <a:lnSpc>
                <a:spcPts val="4967"/>
              </a:lnSpc>
            </a:pPr>
            <a:endParaRPr lang="en-US" sz="3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448800" y="2340400"/>
            <a:ext cx="6359350" cy="4763350"/>
          </a:xfrm>
          <a:custGeom>
            <a:avLst/>
            <a:gdLst/>
            <a:ahLst/>
            <a:cxnLst/>
            <a:rect l="l" t="t" r="r" b="b"/>
            <a:pathLst>
              <a:path w="6359350" h="4763350">
                <a:moveTo>
                  <a:pt x="0" y="0"/>
                </a:moveTo>
                <a:lnTo>
                  <a:pt x="6359350" y="0"/>
                </a:lnTo>
                <a:lnTo>
                  <a:pt x="6359350" y="4763350"/>
                </a:lnTo>
                <a:lnTo>
                  <a:pt x="0" y="4763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235425" y="7300000"/>
            <a:ext cx="6481350" cy="49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Source: https://www.linkedin.com/pulse/choosing-right-tech-stack-your-project-scrumlaunch-ukraine/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805886" y="958901"/>
            <a:ext cx="9534228" cy="184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1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Personalized Learning Experience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05888" y="3213498"/>
            <a:ext cx="4631828" cy="2894558"/>
            <a:chOff x="0" y="0"/>
            <a:chExt cx="6175771" cy="38594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75756" cy="3859403"/>
            </a:xfrm>
            <a:custGeom>
              <a:avLst/>
              <a:gdLst/>
              <a:ahLst/>
              <a:cxnLst/>
              <a:rect l="l" t="t" r="r" b="b"/>
              <a:pathLst>
                <a:path w="6175756" h="3859403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5850763" y="0"/>
                  </a:lnTo>
                  <a:cubicBezTo>
                    <a:pt x="6030214" y="0"/>
                    <a:pt x="6175756" y="145542"/>
                    <a:pt x="6175756" y="324993"/>
                  </a:cubicBezTo>
                  <a:lnTo>
                    <a:pt x="6175756" y="3534410"/>
                  </a:lnTo>
                  <a:cubicBezTo>
                    <a:pt x="6175756" y="3713861"/>
                    <a:pt x="6030214" y="3859403"/>
                    <a:pt x="5850763" y="3859403"/>
                  </a:cubicBezTo>
                  <a:lnTo>
                    <a:pt x="324993" y="3859403"/>
                  </a:lnTo>
                  <a:cubicBezTo>
                    <a:pt x="145542" y="3859403"/>
                    <a:pt x="0" y="3713861"/>
                    <a:pt x="0" y="3534410"/>
                  </a:cubicBezTo>
                  <a:close/>
                </a:path>
              </a:pathLst>
            </a:custGeom>
            <a:solidFill>
              <a:srgbClr val="EEEF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076606" y="3436591"/>
            <a:ext cx="3563392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Adaptive 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6606" y="4015680"/>
            <a:ext cx="4090392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Lessons adjust difficulty based on student performance and comprehension levels.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708434" y="3213498"/>
            <a:ext cx="4631828" cy="2894558"/>
            <a:chOff x="0" y="0"/>
            <a:chExt cx="6175771" cy="38594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75756" cy="3859403"/>
            </a:xfrm>
            <a:custGeom>
              <a:avLst/>
              <a:gdLst/>
              <a:ahLst/>
              <a:cxnLst/>
              <a:rect l="l" t="t" r="r" b="b"/>
              <a:pathLst>
                <a:path w="6175756" h="3859403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5850763" y="0"/>
                  </a:lnTo>
                  <a:cubicBezTo>
                    <a:pt x="6030214" y="0"/>
                    <a:pt x="6175756" y="145542"/>
                    <a:pt x="6175756" y="324993"/>
                  </a:cubicBezTo>
                  <a:lnTo>
                    <a:pt x="6175756" y="3534410"/>
                  </a:lnTo>
                  <a:cubicBezTo>
                    <a:pt x="6175756" y="3713861"/>
                    <a:pt x="6030214" y="3859403"/>
                    <a:pt x="5850763" y="3859403"/>
                  </a:cubicBezTo>
                  <a:lnTo>
                    <a:pt x="324993" y="3859403"/>
                  </a:lnTo>
                  <a:cubicBezTo>
                    <a:pt x="145542" y="3859403"/>
                    <a:pt x="0" y="3713861"/>
                    <a:pt x="0" y="3534410"/>
                  </a:cubicBezTo>
                  <a:close/>
                </a:path>
              </a:pathLst>
            </a:custGeom>
            <a:solidFill>
              <a:srgbClr val="EEEF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979152" y="3436589"/>
            <a:ext cx="4090392" cy="93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Learning Style Recognition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79152" y="4460974"/>
            <a:ext cx="4090392" cy="13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AI identifies and caters to visual, auditory, or kinesthetic learning preferences.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05888" y="6378774"/>
            <a:ext cx="4631828" cy="2882652"/>
            <a:chOff x="0" y="0"/>
            <a:chExt cx="6175771" cy="38435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75756" cy="3843528"/>
            </a:xfrm>
            <a:custGeom>
              <a:avLst/>
              <a:gdLst/>
              <a:ahLst/>
              <a:cxnLst/>
              <a:rect l="l" t="t" r="r" b="b"/>
              <a:pathLst>
                <a:path w="6175756" h="3843528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5850763" y="0"/>
                  </a:lnTo>
                  <a:cubicBezTo>
                    <a:pt x="6030214" y="0"/>
                    <a:pt x="6175756" y="145542"/>
                    <a:pt x="6175756" y="324993"/>
                  </a:cubicBezTo>
                  <a:lnTo>
                    <a:pt x="6175756" y="3518535"/>
                  </a:lnTo>
                  <a:cubicBezTo>
                    <a:pt x="6175756" y="3697986"/>
                    <a:pt x="6030214" y="3843528"/>
                    <a:pt x="5850763" y="3843528"/>
                  </a:cubicBezTo>
                  <a:lnTo>
                    <a:pt x="324993" y="3843528"/>
                  </a:lnTo>
                  <a:cubicBezTo>
                    <a:pt x="145542" y="3843528"/>
                    <a:pt x="0" y="3697986"/>
                    <a:pt x="0" y="3518535"/>
                  </a:cubicBezTo>
                  <a:close/>
                </a:path>
              </a:pathLst>
            </a:custGeom>
            <a:solidFill>
              <a:srgbClr val="EEEF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76606" y="6601867"/>
            <a:ext cx="3563392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Real-time Feedback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76606" y="7180958"/>
            <a:ext cx="4090392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Immediate, constructive feedback helps students understand and correct mistakes quickly.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708434" y="6378774"/>
            <a:ext cx="4631828" cy="2882652"/>
            <a:chOff x="0" y="0"/>
            <a:chExt cx="6175771" cy="38435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75756" cy="3843528"/>
            </a:xfrm>
            <a:custGeom>
              <a:avLst/>
              <a:gdLst/>
              <a:ahLst/>
              <a:cxnLst/>
              <a:rect l="l" t="t" r="r" b="b"/>
              <a:pathLst>
                <a:path w="6175756" h="3843528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5850763" y="0"/>
                  </a:lnTo>
                  <a:cubicBezTo>
                    <a:pt x="6030214" y="0"/>
                    <a:pt x="6175756" y="145542"/>
                    <a:pt x="6175756" y="324993"/>
                  </a:cubicBezTo>
                  <a:lnTo>
                    <a:pt x="6175756" y="3518535"/>
                  </a:lnTo>
                  <a:cubicBezTo>
                    <a:pt x="6175756" y="3697986"/>
                    <a:pt x="6030214" y="3843528"/>
                    <a:pt x="5850763" y="3843528"/>
                  </a:cubicBezTo>
                  <a:lnTo>
                    <a:pt x="324993" y="3843528"/>
                  </a:lnTo>
                  <a:cubicBezTo>
                    <a:pt x="145542" y="3843528"/>
                    <a:pt x="0" y="3697986"/>
                    <a:pt x="0" y="3518535"/>
                  </a:cubicBezTo>
                  <a:close/>
                </a:path>
              </a:pathLst>
            </a:custGeom>
            <a:solidFill>
              <a:srgbClr val="EEEF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979152" y="6601867"/>
            <a:ext cx="3563392" cy="49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1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Personalized Pacing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79152" y="7180958"/>
            <a:ext cx="4090392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126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Students progress at their own speed, ensuring thorough understanding before advancing.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891</Words>
  <Application>Microsoft Office PowerPoint</Application>
  <PresentationFormat>Custom</PresentationFormat>
  <Paragraphs>157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Roboto Italics</vt:lpstr>
      <vt:lpstr>DM Sans</vt:lpstr>
      <vt:lpstr>Roboto</vt:lpstr>
      <vt:lpstr>Arial</vt:lpstr>
      <vt:lpstr>Calibri</vt:lpstr>
      <vt:lpstr>Arial Bold</vt:lpstr>
      <vt:lpstr>Inter</vt:lpstr>
      <vt:lpstr>Arimo Bold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SOEN 6841_final_presentation.pptx</dc:title>
  <cp:lastModifiedBy>Anubhav Mahajan</cp:lastModifiedBy>
  <cp:revision>5</cp:revision>
  <dcterms:created xsi:type="dcterms:W3CDTF">2006-08-16T00:00:00Z</dcterms:created>
  <dcterms:modified xsi:type="dcterms:W3CDTF">2024-12-02T18:05:58Z</dcterms:modified>
  <dc:identifier>DAGYHQzurpM</dc:identifier>
</cp:coreProperties>
</file>